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82" r:id="rId3"/>
    <p:sldId id="320" r:id="rId4"/>
    <p:sldId id="321" r:id="rId5"/>
    <p:sldId id="322" r:id="rId6"/>
    <p:sldId id="323" r:id="rId7"/>
    <p:sldId id="324" r:id="rId8"/>
    <p:sldId id="325" r:id="rId9"/>
    <p:sldId id="326" r:id="rId10"/>
    <p:sldId id="327" r:id="rId11"/>
    <p:sldId id="32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02-Mar-18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02-Mar-18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02-Mar-18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02-Mar-18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02-Mar-18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02-Mar-18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02-Mar-18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676400"/>
            <a:ext cx="6400800" cy="1143000"/>
          </a:xfrm>
        </p:spPr>
        <p:txBody>
          <a:bodyPr>
            <a:normAutofit/>
          </a:bodyPr>
          <a:lstStyle/>
          <a:p>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Adoption </a:t>
            </a:r>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of QAC reports</a:t>
            </a:r>
            <a:endParaRPr lang="bs-Latn-BA"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Third Steering Committee meeting/ 7</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March 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t>
            </a:r>
            <a:r>
              <a:rPr lang="sr-Latn-RS" sz="2700" dirty="0" smtClean="0">
                <a:solidFill>
                  <a:srgbClr val="419182"/>
                </a:solidFill>
                <a:latin typeface="Book Antiqua" panose="02040602050305030304" pitchFamily="18" charset="0"/>
              </a:rPr>
              <a:t>October</a:t>
            </a:r>
            <a:r>
              <a:rPr lang="en-US" sz="2700" dirty="0" smtClean="0">
                <a:solidFill>
                  <a:srgbClr val="419182"/>
                </a:solidFill>
                <a:latin typeface="Book Antiqua" panose="02040602050305030304" pitchFamily="18" charset="0"/>
              </a:rPr>
              <a:t> </a:t>
            </a:r>
            <a:r>
              <a:rPr lang="en-US" sz="2700" dirty="0" smtClean="0">
                <a:solidFill>
                  <a:srgbClr val="419182"/>
                </a:solidFill>
                <a:latin typeface="Book Antiqua" panose="02040602050305030304" pitchFamily="18" charset="0"/>
              </a:rPr>
              <a:t>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r>
              <a:rPr lang="en-GB" sz="2000" dirty="0" smtClean="0"/>
              <a:t>WP5</a:t>
            </a:r>
            <a:r>
              <a:rPr lang="en-GB" sz="2000" dirty="0" smtClean="0"/>
              <a:t>: </a:t>
            </a:r>
            <a:r>
              <a:rPr lang="en-GB" sz="2000" b="1" dirty="0" smtClean="0"/>
              <a:t>WP5 </a:t>
            </a:r>
            <a:r>
              <a:rPr lang="en-GB" sz="2000" b="1" dirty="0" smtClean="0"/>
              <a:t>team will ensure that all deliverables have an associated Annex S review completed </a:t>
            </a:r>
            <a:r>
              <a:rPr lang="en-GB" sz="2000" dirty="0" smtClean="0"/>
              <a:t>and discussion at the QAC suggested that WP leaders should be responsible for review of the quality of deliverables- with oversight of the QAC, with a review box to be added to Annex S template. </a:t>
            </a:r>
            <a:r>
              <a:rPr lang="en-GB" sz="2000" dirty="0" smtClean="0"/>
              <a:t>Key </a:t>
            </a:r>
            <a:r>
              <a:rPr lang="en-GB" sz="2000" dirty="0" smtClean="0"/>
              <a:t>issues: </a:t>
            </a:r>
            <a:r>
              <a:rPr lang="en-GB" sz="2000" b="1" dirty="0" smtClean="0">
                <a:solidFill>
                  <a:srgbClr val="419182"/>
                </a:solidFill>
              </a:rPr>
              <a:t>attracting participation in the inter-project coaching event in April 2018</a:t>
            </a:r>
            <a:r>
              <a:rPr lang="en-GB" sz="2000" dirty="0" smtClean="0">
                <a:solidFill>
                  <a:srgbClr val="419182"/>
                </a:solidFill>
              </a:rPr>
              <a:t> and ensuring quality reporting is undertaken in good time to inform the next QAC meeting</a:t>
            </a:r>
            <a:r>
              <a:rPr lang="en-GB" sz="2000" dirty="0" smtClean="0"/>
              <a:t>.</a:t>
            </a:r>
            <a:endParaRPr lang="en-US" sz="2000" dirty="0" smtClean="0"/>
          </a:p>
          <a:p>
            <a:pPr algn="just"/>
            <a:r>
              <a:rPr lang="en-GB" sz="2000" dirty="0" smtClean="0"/>
              <a:t>WP6 has </a:t>
            </a:r>
            <a:r>
              <a:rPr lang="en-GB" sz="2000" b="1" dirty="0" smtClean="0"/>
              <a:t>updated the dissemination plan and strategy</a:t>
            </a:r>
            <a:r>
              <a:rPr lang="en-GB" sz="2000" dirty="0" smtClean="0"/>
              <a:t>, although there is the need to ensure that all partners are familiar with it and also undertaking and reporting on any dissemination. </a:t>
            </a:r>
            <a:r>
              <a:rPr lang="en-GB" sz="2000" dirty="0" smtClean="0"/>
              <a:t>Promotional </a:t>
            </a:r>
            <a:r>
              <a:rPr lang="en-GB" sz="2000" dirty="0" smtClean="0"/>
              <a:t>material created along with a social media presence. </a:t>
            </a:r>
            <a:r>
              <a:rPr lang="en-GB" sz="2000" dirty="0" smtClean="0"/>
              <a:t>Key </a:t>
            </a:r>
            <a:r>
              <a:rPr lang="en-GB" sz="2000" dirty="0" smtClean="0"/>
              <a:t>issues: </a:t>
            </a:r>
            <a:r>
              <a:rPr lang="en-GB" sz="2000" b="1" dirty="0" smtClean="0">
                <a:solidFill>
                  <a:srgbClr val="419182"/>
                </a:solidFill>
              </a:rPr>
              <a:t>ensuring partners awareness of the strategies and that all elements are followed </a:t>
            </a:r>
            <a:r>
              <a:rPr lang="en-GB" sz="2000" dirty="0" smtClean="0"/>
              <a:t>– </a:t>
            </a:r>
            <a:r>
              <a:rPr lang="en-GB" sz="2000" dirty="0" smtClean="0">
                <a:solidFill>
                  <a:srgbClr val="419182"/>
                </a:solidFill>
              </a:rPr>
              <a:t>an item to be added to all meetings</a:t>
            </a:r>
            <a:r>
              <a:rPr lang="en-GB" sz="2000" dirty="0" smtClean="0"/>
              <a:t>.</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t>
            </a:r>
            <a:r>
              <a:rPr lang="sr-Latn-RS" sz="2700" dirty="0" smtClean="0">
                <a:solidFill>
                  <a:srgbClr val="419182"/>
                </a:solidFill>
                <a:latin typeface="Book Antiqua" panose="02040602050305030304" pitchFamily="18" charset="0"/>
              </a:rPr>
              <a:t>October</a:t>
            </a:r>
            <a:r>
              <a:rPr lang="en-US" sz="2700" dirty="0" smtClean="0">
                <a:solidFill>
                  <a:srgbClr val="419182"/>
                </a:solidFill>
                <a:latin typeface="Book Antiqua" panose="02040602050305030304" pitchFamily="18" charset="0"/>
              </a:rPr>
              <a:t> </a:t>
            </a:r>
            <a:r>
              <a:rPr lang="en-US" sz="2700" dirty="0" smtClean="0">
                <a:solidFill>
                  <a:srgbClr val="419182"/>
                </a:solidFill>
                <a:latin typeface="Book Antiqua" panose="02040602050305030304" pitchFamily="18" charset="0"/>
              </a:rPr>
              <a:t>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r>
              <a:rPr lang="en-GB" sz="2000" dirty="0" smtClean="0"/>
              <a:t>WP7 has </a:t>
            </a:r>
            <a:r>
              <a:rPr lang="en-GB" sz="2000" b="1" dirty="0" smtClean="0"/>
              <a:t>delivered a revised sustainability plan in August 2017</a:t>
            </a:r>
            <a:r>
              <a:rPr lang="en-GB" sz="2000" dirty="0" smtClean="0"/>
              <a:t>. </a:t>
            </a:r>
            <a:r>
              <a:rPr lang="en-GB" sz="2000" dirty="0" smtClean="0"/>
              <a:t>The </a:t>
            </a:r>
            <a:r>
              <a:rPr lang="en-GB" sz="2000" dirty="0" smtClean="0"/>
              <a:t>key issue with this WP is realising the mobility strand activities for staff and students are realised. </a:t>
            </a:r>
            <a:r>
              <a:rPr lang="en-GB" sz="2000" dirty="0" smtClean="0"/>
              <a:t>This </a:t>
            </a:r>
            <a:r>
              <a:rPr lang="en-GB" sz="2000" dirty="0" smtClean="0"/>
              <a:t>is in process with each partner nominating a mobility strand champion and an administrator for the mobility strand.  Additionally, </a:t>
            </a:r>
            <a:r>
              <a:rPr lang="en-GB" sz="2000" b="1" dirty="0" smtClean="0"/>
              <a:t>progress on the signing of institutional agreements is being closely monitored and will be followed </a:t>
            </a:r>
            <a:r>
              <a:rPr lang="en-GB" sz="2000" b="1" dirty="0" smtClean="0"/>
              <a:t>up</a:t>
            </a:r>
            <a:r>
              <a:rPr lang="sr-Latn-RS" sz="2000" dirty="0" smtClean="0"/>
              <a:t>.</a:t>
            </a:r>
          </a:p>
          <a:p>
            <a:pPr algn="just"/>
            <a:r>
              <a:rPr lang="en-GB" sz="2000" dirty="0" smtClean="0"/>
              <a:t>WP8:  </a:t>
            </a:r>
            <a:r>
              <a:rPr lang="en-GB" sz="2000" b="1" dirty="0" smtClean="0"/>
              <a:t>Strong leadership has been shown in the project </a:t>
            </a:r>
            <a:r>
              <a:rPr lang="en-GB" sz="2000" dirty="0" smtClean="0"/>
              <a:t>so far and </a:t>
            </a:r>
            <a:r>
              <a:rPr lang="en-GB" sz="2000" b="1" dirty="0" smtClean="0"/>
              <a:t>the WP leaders have provided clear support and guidance to project partners</a:t>
            </a:r>
            <a:r>
              <a:rPr lang="en-GB" sz="2000" dirty="0" smtClean="0"/>
              <a:t>. </a:t>
            </a:r>
            <a:r>
              <a:rPr lang="en-GB" sz="2000" b="1" dirty="0" smtClean="0"/>
              <a:t>All necessary tasks have been realised </a:t>
            </a:r>
            <a:r>
              <a:rPr lang="en-GB" sz="2000" dirty="0" smtClean="0"/>
              <a:t>and fulfilled within this challenging role. WP8 remains effective in keeping the project on track and ensuring the effective delivery of outputs. Key issues:</a:t>
            </a:r>
            <a:r>
              <a:rPr lang="en-GB" sz="2000" b="1" dirty="0" smtClean="0"/>
              <a:t> </a:t>
            </a:r>
            <a:r>
              <a:rPr lang="en-GB" sz="2000" b="1" dirty="0" smtClean="0">
                <a:solidFill>
                  <a:srgbClr val="419182"/>
                </a:solidFill>
              </a:rPr>
              <a:t>It was suggested by partners that the meetings can feel quite far apart and if more day to day communications were required then bilateral </a:t>
            </a:r>
            <a:r>
              <a:rPr lang="en-GB" sz="2000" b="1" dirty="0" smtClean="0">
                <a:solidFill>
                  <a:srgbClr val="419182"/>
                </a:solidFill>
              </a:rPr>
              <a:t>Skype </a:t>
            </a:r>
            <a:r>
              <a:rPr lang="en-GB" sz="2000" b="1" dirty="0" smtClean="0">
                <a:solidFill>
                  <a:srgbClr val="419182"/>
                </a:solidFill>
              </a:rPr>
              <a:t>meetings on specific issues would be welcomed.</a:t>
            </a:r>
            <a:endParaRPr lang="sr-Latn-RS" sz="2000" b="1" dirty="0" smtClean="0">
              <a:solidFill>
                <a:srgbClr val="419182"/>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April 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fontAlgn="auto">
              <a:spcBef>
                <a:spcPts val="0"/>
              </a:spcBef>
              <a:spcAft>
                <a:spcPts val="0"/>
              </a:spcAft>
              <a:defRPr/>
            </a:pPr>
            <a:r>
              <a:rPr lang="en-US" sz="2000" b="1" dirty="0" smtClean="0"/>
              <a:t>Conclusions, recommendations and potential issues </a:t>
            </a:r>
            <a:endParaRPr lang="en-US" sz="2000" dirty="0" smtClean="0">
              <a:latin typeface="Book Antiqua" pitchFamily="18" charset="0"/>
              <a:cs typeface="Times New Roman" pitchFamily="18" charset="0"/>
            </a:endParaRPr>
          </a:p>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In </a:t>
            </a:r>
            <a:r>
              <a:rPr lang="en-US" sz="2000" dirty="0" smtClean="0"/>
              <a:t>general, the reports show that </a:t>
            </a:r>
            <a:r>
              <a:rPr lang="en-US" sz="2000" b="1" dirty="0" smtClean="0"/>
              <a:t>the Project is proceeding well</a:t>
            </a:r>
            <a:r>
              <a:rPr lang="en-US" sz="2000" dirty="0" smtClean="0"/>
              <a:t>, and </a:t>
            </a:r>
            <a:r>
              <a:rPr lang="en-US" sz="2000" b="1" dirty="0" smtClean="0"/>
              <a:t>all objectives</a:t>
            </a:r>
            <a:r>
              <a:rPr lang="en-US" sz="2000" dirty="0" smtClean="0"/>
              <a:t> that should have been completed by WPs at this </a:t>
            </a:r>
            <a:r>
              <a:rPr lang="en-US" sz="2000" b="1" dirty="0" smtClean="0"/>
              <a:t>stage have been delivered</a:t>
            </a:r>
            <a:r>
              <a:rPr lang="en-US" sz="2000" dirty="0" smtClean="0"/>
              <a:t>. </a:t>
            </a:r>
            <a:r>
              <a:rPr lang="en-US" sz="2000" b="1" dirty="0" smtClean="0"/>
              <a:t>WP Leaders have demonstrated very strong commitment to the achievement of targets</a:t>
            </a:r>
            <a:r>
              <a:rPr lang="en-US" sz="2000" dirty="0" smtClean="0"/>
              <a:t>, and have clearly worked hard and harmoniously with colleagues from project partners to attain this. There has been no comment about any partners failing to deliver their contributions or fulfilling responsibilities. </a:t>
            </a:r>
            <a:endParaRPr lang="sr-Latn-RS" sz="2000" b="1" dirty="0" smtClean="0">
              <a:solidFill>
                <a:schemeClr val="tx2">
                  <a:lumMod val="60000"/>
                  <a:lumOff val="40000"/>
                </a:schemeClr>
              </a:solidFill>
              <a:latin typeface="Book Antiqua" pitchFamily="18" charset="0"/>
              <a:cs typeface="Times New Roman" pitchFamily="18" charset="0"/>
            </a:endParaRPr>
          </a:p>
          <a:p>
            <a:pPr fontAlgn="auto">
              <a:spcBef>
                <a:spcPts val="0"/>
              </a:spcBef>
              <a:spcAft>
                <a:spcPts val="0"/>
              </a:spcAft>
              <a:buFont typeface="Wingdings" pitchFamily="2" charset="2"/>
              <a:buChar char="Ø"/>
              <a:defRPr/>
            </a:pP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April 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buNone/>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The </a:t>
            </a:r>
            <a:r>
              <a:rPr lang="en-US" sz="2000" dirty="0" smtClean="0"/>
              <a:t>activities undertaken in the preparatory phase of the project appears to have been thorough, and has had </a:t>
            </a:r>
            <a:r>
              <a:rPr lang="en-US" sz="2000" b="1" dirty="0" smtClean="0"/>
              <a:t>strong leadership from WP1</a:t>
            </a:r>
            <a:r>
              <a:rPr lang="en-US" sz="2000" dirty="0" smtClean="0"/>
              <a:t>. This </a:t>
            </a:r>
            <a:r>
              <a:rPr lang="en-US" sz="2000" b="1" dirty="0" smtClean="0"/>
              <a:t>provides a solid foundation for the building of Master’s Curricula </a:t>
            </a:r>
            <a:r>
              <a:rPr lang="en-US" sz="2000" dirty="0" smtClean="0"/>
              <a:t>and in particular identifying the needs and content from such studies. It is expected that this learning will be consolidated and enhanced by the study visits planned in the next 6 months as part of WP2/3 and planning for these appears to be on track. </a:t>
            </a:r>
            <a:r>
              <a:rPr lang="en-US" sz="2000" b="1" dirty="0" smtClean="0">
                <a:solidFill>
                  <a:srgbClr val="419182"/>
                </a:solidFill>
              </a:rPr>
              <a:t>There is a recommendation that Bologna specifications for Master’s curricula should be used</a:t>
            </a:r>
            <a:r>
              <a:rPr lang="en-US" sz="2000" dirty="0" smtClean="0">
                <a:solidFill>
                  <a:srgbClr val="419182"/>
                </a:solidFill>
              </a:rPr>
              <a:t>. </a:t>
            </a:r>
            <a:r>
              <a:rPr lang="en-US" sz="2000" dirty="0" smtClean="0"/>
              <a:t>Although the structures of the different Masters Curricula do not need to be identical for each of the countries, they should be defined within the parameters of the Bologna requirements. If possible, therefore, it would be useful therefore to WP1 to report on these requirements if </a:t>
            </a:r>
            <a:r>
              <a:rPr lang="en-US" sz="2000" dirty="0" smtClean="0"/>
              <a:t>possible</a:t>
            </a:r>
            <a:r>
              <a:rPr lang="sr-Latn-RS" sz="2000" dirty="0" smtClean="0"/>
              <a:t>.</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April 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The project is entering an important phase of implementation and ensuring the validation of </a:t>
            </a:r>
            <a:r>
              <a:rPr lang="en-US" sz="2000" dirty="0" err="1" smtClean="0"/>
              <a:t>programmes</a:t>
            </a:r>
            <a:r>
              <a:rPr lang="en-US" sz="2000" dirty="0" smtClean="0"/>
              <a:t> and it is clear that this will take commitment and effort from each project partner to ensure that institutional support and infrastructure are in place to successfully complete these activities. Importantly, </a:t>
            </a:r>
            <a:r>
              <a:rPr lang="en-US" sz="2000" b="1" dirty="0" smtClean="0"/>
              <a:t>it should be ensured </a:t>
            </a:r>
            <a:r>
              <a:rPr lang="en-US" sz="2000" dirty="0" smtClean="0"/>
              <a:t>that the project deadlines for these are respected and that the WP leaders and Coordination/ Management Group are ensuing </a:t>
            </a:r>
            <a:r>
              <a:rPr lang="en-US" sz="2000" b="1" dirty="0" smtClean="0"/>
              <a:t>that the tasks are being completed in a timely manner and offer assistance and guidance as problems arise</a:t>
            </a:r>
            <a:r>
              <a:rPr lang="en-US" sz="2000" dirty="0" smtClean="0"/>
              <a:t>. However, </a:t>
            </a:r>
            <a:r>
              <a:rPr lang="en-US" sz="2000" b="1" dirty="0" smtClean="0"/>
              <a:t>there are no immediate concerns related to this due to the strong project leadership shown in the first six months</a:t>
            </a:r>
            <a:r>
              <a:rPr lang="en-US" sz="2000" dirty="0" smtClean="0"/>
              <a:t>.</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April 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Considering WP7, a potential issue relates to accreditation. It would be helpful to understand </a:t>
            </a:r>
            <a:r>
              <a:rPr lang="en-US" sz="2000" b="1" dirty="0" smtClean="0"/>
              <a:t>what accreditation means in the context of the NATRISK project</a:t>
            </a:r>
            <a:r>
              <a:rPr lang="en-US" sz="2000" dirty="0" smtClean="0"/>
              <a:t>. Does it mean </a:t>
            </a:r>
            <a:r>
              <a:rPr lang="en-US" sz="2000" b="1" dirty="0" smtClean="0"/>
              <a:t>accreditation in one country </a:t>
            </a:r>
            <a:r>
              <a:rPr lang="en-US" sz="2000" dirty="0" smtClean="0"/>
              <a:t>or </a:t>
            </a:r>
            <a:r>
              <a:rPr lang="en-US" sz="2000" b="1" dirty="0" smtClean="0"/>
              <a:t>all of them</a:t>
            </a:r>
            <a:r>
              <a:rPr lang="en-US" sz="2000" dirty="0" smtClean="0"/>
              <a:t>? If there are any </a:t>
            </a:r>
            <a:r>
              <a:rPr lang="en-US" sz="2000" b="1" dirty="0" smtClean="0"/>
              <a:t>shared curricula</a:t>
            </a:r>
            <a:r>
              <a:rPr lang="en-US" sz="2000" dirty="0" smtClean="0"/>
              <a:t>, how will accreditation be carried out in this situation? Perhaps this needs to be clarified quite in order to ensure that the process proceeds as smoothly as possible. </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GB" sz="2700" dirty="0" smtClean="0">
                <a:solidFill>
                  <a:srgbClr val="419182"/>
                </a:solidFill>
                <a:latin typeface="Book Antiqua" panose="02040602050305030304" pitchFamily="18" charset="0"/>
              </a:rPr>
              <a:t>Monitoring </a:t>
            </a:r>
            <a:r>
              <a:rPr lang="en-GB" sz="2700" dirty="0" smtClean="0">
                <a:solidFill>
                  <a:srgbClr val="419182"/>
                </a:solidFill>
                <a:latin typeface="Book Antiqua" panose="02040602050305030304" pitchFamily="18" charset="0"/>
              </a:rPr>
              <a:t>report on partner self-assessment reports (Annex R)</a:t>
            </a:r>
            <a:endParaRPr lang="bs-Latn-BA" sz="2700"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a:buNone/>
            </a:pPr>
            <a:r>
              <a:rPr lang="en-GB" sz="2000" dirty="0" smtClean="0"/>
              <a:t>In general, </a:t>
            </a:r>
            <a:r>
              <a:rPr lang="en-GB" sz="2000" b="1" dirty="0" smtClean="0"/>
              <a:t>partners reporting working well on the project </a:t>
            </a:r>
            <a:r>
              <a:rPr lang="en-GB" sz="2000" dirty="0" smtClean="0"/>
              <a:t>and felt that in the past few months </a:t>
            </a:r>
            <a:r>
              <a:rPr lang="en-GB" sz="2000" b="1" dirty="0" smtClean="0"/>
              <a:t>many activities have been realized</a:t>
            </a:r>
            <a:r>
              <a:rPr lang="en-GB" sz="2000" dirty="0" smtClean="0"/>
              <a:t>, in particular </a:t>
            </a:r>
            <a:r>
              <a:rPr lang="en-GB" sz="2000" b="1" dirty="0" smtClean="0"/>
              <a:t>with the training and study visits</a:t>
            </a:r>
            <a:r>
              <a:rPr lang="en-GB" sz="2000" dirty="0" smtClean="0"/>
              <a:t>.  Some key issues that arose included:</a:t>
            </a:r>
            <a:endParaRPr lang="en-US" sz="2000" dirty="0" smtClean="0"/>
          </a:p>
          <a:p>
            <a:pPr lvl="0" algn="just">
              <a:buFont typeface="Wingdings" pitchFamily="2" charset="2"/>
              <a:buChar char="Ø"/>
            </a:pPr>
            <a:r>
              <a:rPr lang="en-GB" sz="2000" b="1" dirty="0" smtClean="0"/>
              <a:t>Some partners were still waiting for institutional agreements relating to the mobility strand to be sent to them for signing</a:t>
            </a:r>
            <a:r>
              <a:rPr lang="en-GB" sz="2000" dirty="0" smtClean="0"/>
              <a:t>.  This was a key issue for discussion at the Messina meeting with a plan developed to ensure that they are realised.</a:t>
            </a:r>
            <a:endParaRPr lang="en-US" sz="2000" dirty="0" smtClean="0"/>
          </a:p>
          <a:p>
            <a:pPr lvl="0" algn="just">
              <a:buFont typeface="Wingdings" pitchFamily="2" charset="2"/>
              <a:buChar char="Ø"/>
            </a:pPr>
            <a:r>
              <a:rPr lang="en-GB" sz="2000" dirty="0" smtClean="0"/>
              <a:t>There appeared to be some curriculum development activities ongoing and realised since the Vienna meeting, but some EU partners had heard little about the content of the potential programmes and therefore were unsure about how to input on these matters.</a:t>
            </a:r>
            <a:endParaRPr lang="en-US" sz="2000" dirty="0" smtClean="0"/>
          </a:p>
          <a:p>
            <a:pPr lvl="0" algn="just">
              <a:buFont typeface="Wingdings" pitchFamily="2" charset="2"/>
              <a:buChar char="Ø"/>
            </a:pPr>
            <a:r>
              <a:rPr lang="en-GB" sz="2000" b="1" dirty="0" smtClean="0"/>
              <a:t>The issue of accreditation was raised and this was one of the key issues </a:t>
            </a:r>
            <a:r>
              <a:rPr lang="en-GB" sz="2000" dirty="0" smtClean="0"/>
              <a:t>that was raised in the first QAC, with regard to </a:t>
            </a:r>
            <a:r>
              <a:rPr lang="en-GB" sz="2000" b="1" dirty="0" smtClean="0"/>
              <a:t>the joint accreditation is now not relevant</a:t>
            </a:r>
            <a:r>
              <a:rPr lang="en-GB" sz="2000" dirty="0" smtClean="0"/>
              <a:t> as it has been decided that this will now longer go ahead.</a:t>
            </a:r>
            <a:endParaRPr lang="en-US" sz="2000" dirty="0"/>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t>
            </a:r>
            <a:r>
              <a:rPr lang="sr-Latn-RS" sz="2700" dirty="0" smtClean="0">
                <a:solidFill>
                  <a:srgbClr val="419182"/>
                </a:solidFill>
                <a:latin typeface="Book Antiqua" panose="02040602050305030304" pitchFamily="18" charset="0"/>
              </a:rPr>
              <a:t>October</a:t>
            </a:r>
            <a:r>
              <a:rPr lang="en-US" sz="2700" dirty="0" smtClean="0">
                <a:solidFill>
                  <a:srgbClr val="419182"/>
                </a:solidFill>
                <a:latin typeface="Book Antiqua" panose="02040602050305030304" pitchFamily="18" charset="0"/>
              </a:rPr>
              <a:t> </a:t>
            </a:r>
            <a:r>
              <a:rPr lang="en-US" sz="2700" dirty="0" smtClean="0">
                <a:solidFill>
                  <a:srgbClr val="419182"/>
                </a:solidFill>
                <a:latin typeface="Book Antiqua" panose="02040602050305030304" pitchFamily="18" charset="0"/>
              </a:rPr>
              <a:t>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GB" sz="2000" b="1" dirty="0" smtClean="0"/>
              <a:t>Reports were received from all WPs </a:t>
            </a:r>
            <a:r>
              <a:rPr lang="en-GB" sz="2000" dirty="0" smtClean="0"/>
              <a:t>prior to the meeting and they all </a:t>
            </a:r>
            <a:r>
              <a:rPr lang="en-GB" sz="2000" b="1" dirty="0" smtClean="0"/>
              <a:t>clearly focussed on the activities of the WP </a:t>
            </a:r>
            <a:r>
              <a:rPr lang="en-GB" sz="2000" dirty="0" smtClean="0"/>
              <a:t>and so the issues of </a:t>
            </a:r>
            <a:r>
              <a:rPr lang="en-GB" sz="2000" dirty="0" smtClean="0"/>
              <a:t>understanding </a:t>
            </a:r>
            <a:r>
              <a:rPr lang="en-GB" sz="2000" dirty="0" smtClean="0"/>
              <a:t>the purpose of these reports have been resolved</a:t>
            </a:r>
            <a:r>
              <a:rPr lang="en-GB" sz="2000" dirty="0" smtClean="0"/>
              <a:t>.</a:t>
            </a:r>
            <a:endParaRPr lang="sr-Latn-RS" sz="2000" dirty="0" smtClean="0"/>
          </a:p>
          <a:p>
            <a:pPr>
              <a:buFont typeface="Wingdings" pitchFamily="2" charset="2"/>
              <a:buChar char="Ø"/>
            </a:pPr>
            <a:r>
              <a:rPr lang="en-GB" sz="2000" b="1" dirty="0" smtClean="0"/>
              <a:t>Summary of findings:</a:t>
            </a:r>
            <a:endParaRPr lang="en-US" sz="2000" dirty="0" smtClean="0"/>
          </a:p>
          <a:p>
            <a:pPr algn="just"/>
            <a:r>
              <a:rPr lang="en-GB" sz="2000" dirty="0" smtClean="0"/>
              <a:t>WP 1: </a:t>
            </a:r>
            <a:r>
              <a:rPr lang="en-GB" sz="2000" b="1" dirty="0" smtClean="0"/>
              <a:t>Successful completion of the WP </a:t>
            </a:r>
            <a:r>
              <a:rPr lang="en-GB" sz="2000" dirty="0" smtClean="0"/>
              <a:t>and </a:t>
            </a:r>
            <a:r>
              <a:rPr lang="en-GB" sz="2000" b="1" dirty="0" smtClean="0"/>
              <a:t>deliver of the catalogue of competencies</a:t>
            </a:r>
            <a:r>
              <a:rPr lang="en-GB" sz="2000" dirty="0" smtClean="0"/>
              <a:t>. </a:t>
            </a:r>
            <a:r>
              <a:rPr lang="en-GB" sz="2000" b="1" dirty="0" smtClean="0"/>
              <a:t>Successful </a:t>
            </a:r>
            <a:r>
              <a:rPr lang="en-GB" sz="2000" b="1" dirty="0" smtClean="0"/>
              <a:t>workshops </a:t>
            </a:r>
            <a:r>
              <a:rPr lang="en-GB" sz="2000" dirty="0" smtClean="0"/>
              <a:t>held in Vienna in April 2017. No issues.</a:t>
            </a:r>
            <a:endParaRPr lang="en-US" sz="2000" dirty="0" smtClean="0"/>
          </a:p>
          <a:p>
            <a:pPr algn="just"/>
            <a:r>
              <a:rPr lang="en-GB" sz="2000" dirty="0" smtClean="0"/>
              <a:t>WP2: The </a:t>
            </a:r>
            <a:r>
              <a:rPr lang="en-GB" sz="2000" b="1" dirty="0" smtClean="0"/>
              <a:t>Aims, competencies and learning outcomes of the Masters programmes have been developed in August 2017</a:t>
            </a:r>
            <a:r>
              <a:rPr lang="en-GB" sz="2000" dirty="0" smtClean="0"/>
              <a:t>.  The process of defining more specifics about the courses and the syllabi has started.  In particular </a:t>
            </a:r>
            <a:r>
              <a:rPr lang="en-GB" sz="2000" b="1" dirty="0" smtClean="0"/>
              <a:t>there has been a lot of progress on WP2.3 with a series of training visits being hosted by EU partners</a:t>
            </a:r>
            <a:r>
              <a:rPr lang="en-GB" sz="2000" dirty="0" smtClean="0"/>
              <a:t>. OE, MUHEC, TUC and UNIME hosted Balkan partners between May and September 2017 and the last meeting is scheduled next month (October) in Vienna.  All training visits were well received as demonstrated </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t>
            </a:r>
            <a:r>
              <a:rPr lang="sr-Latn-RS" sz="2700" dirty="0" smtClean="0">
                <a:solidFill>
                  <a:srgbClr val="419182"/>
                </a:solidFill>
                <a:latin typeface="Book Antiqua" panose="02040602050305030304" pitchFamily="18" charset="0"/>
              </a:rPr>
              <a:t>October</a:t>
            </a:r>
            <a:r>
              <a:rPr lang="en-US" sz="2700" dirty="0" smtClean="0">
                <a:solidFill>
                  <a:srgbClr val="419182"/>
                </a:solidFill>
                <a:latin typeface="Book Antiqua" panose="02040602050305030304" pitchFamily="18" charset="0"/>
              </a:rPr>
              <a:t> </a:t>
            </a:r>
            <a:r>
              <a:rPr lang="en-US" sz="2700" dirty="0" smtClean="0">
                <a:solidFill>
                  <a:srgbClr val="419182"/>
                </a:solidFill>
                <a:latin typeface="Book Antiqua" panose="02040602050305030304" pitchFamily="18" charset="0"/>
              </a:rPr>
              <a:t>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a:r>
              <a:rPr lang="en-GB" sz="2000" dirty="0" smtClean="0"/>
              <a:t>WP2</a:t>
            </a:r>
            <a:r>
              <a:rPr lang="en-GB" sz="2000" dirty="0" smtClean="0"/>
              <a:t>: </a:t>
            </a:r>
            <a:r>
              <a:rPr lang="en-GB" sz="2000" b="1" dirty="0" smtClean="0"/>
              <a:t>All </a:t>
            </a:r>
            <a:r>
              <a:rPr lang="en-GB" sz="2000" b="1" dirty="0" smtClean="0"/>
              <a:t>training visits were well received </a:t>
            </a:r>
            <a:r>
              <a:rPr lang="en-GB" sz="2000" dirty="0" smtClean="0"/>
              <a:t>as demonstrated </a:t>
            </a:r>
            <a:r>
              <a:rPr lang="en-GB" sz="2000" b="1" dirty="0" smtClean="0"/>
              <a:t>by</a:t>
            </a:r>
            <a:r>
              <a:rPr lang="en-GB" sz="2000" dirty="0" smtClean="0"/>
              <a:t> </a:t>
            </a:r>
            <a:r>
              <a:rPr lang="en-GB" sz="2000" b="1" dirty="0" smtClean="0"/>
              <a:t>the high scores from the visit evaluations</a:t>
            </a:r>
            <a:r>
              <a:rPr lang="en-GB" sz="2000" dirty="0" smtClean="0"/>
              <a:t>. </a:t>
            </a:r>
            <a:r>
              <a:rPr lang="en-GB" sz="2000" dirty="0" smtClean="0"/>
              <a:t>The </a:t>
            </a:r>
            <a:r>
              <a:rPr lang="en-GB" sz="2000" dirty="0" smtClean="0"/>
              <a:t>purchasing of laboratory equipment and software is progressing. </a:t>
            </a:r>
            <a:r>
              <a:rPr lang="en-GB" sz="2000" dirty="0" smtClean="0"/>
              <a:t>Key </a:t>
            </a:r>
            <a:r>
              <a:rPr lang="en-GB" sz="2000" dirty="0" smtClean="0"/>
              <a:t>issue – </a:t>
            </a:r>
            <a:r>
              <a:rPr lang="en-GB" sz="2000" b="1" dirty="0" smtClean="0">
                <a:solidFill>
                  <a:srgbClr val="419182"/>
                </a:solidFill>
              </a:rPr>
              <a:t>There has a been delay in UBL and UNSA launching a tendering call</a:t>
            </a:r>
            <a:r>
              <a:rPr lang="en-GB" sz="2000" dirty="0" smtClean="0">
                <a:solidFill>
                  <a:srgbClr val="419182"/>
                </a:solidFill>
              </a:rPr>
              <a:t> for the purchase of equipment/software, however this has been recognised and procedures are in place to speed it along.</a:t>
            </a:r>
            <a:endParaRPr lang="en-US" sz="2000" dirty="0" smtClean="0">
              <a:solidFill>
                <a:srgbClr val="419182"/>
              </a:solidFill>
            </a:endParaRPr>
          </a:p>
          <a:p>
            <a:pPr algn="just"/>
            <a:r>
              <a:rPr lang="en-GB" sz="2000" dirty="0" smtClean="0"/>
              <a:t>WP3: WP31. </a:t>
            </a:r>
            <a:r>
              <a:rPr lang="en-GB" sz="2000" b="1" dirty="0" smtClean="0"/>
              <a:t>Delivered its report on citizen and public awareness</a:t>
            </a:r>
            <a:r>
              <a:rPr lang="en-GB" sz="2000" dirty="0" smtClean="0"/>
              <a:t>.  WP3.2 </a:t>
            </a:r>
            <a:r>
              <a:rPr lang="en-GB" sz="2000" b="1" dirty="0" smtClean="0"/>
              <a:t>parallel to the training visits, study visits have been successfully held by EU partners</a:t>
            </a:r>
            <a:r>
              <a:rPr lang="en-GB" sz="2000" dirty="0" smtClean="0"/>
              <a:t> in OE, MUHEC, TUC and UNIME (May to Sept 2017) and will be held in Vienna in October.  These were equally well received as the training visits.  WP3.3 </a:t>
            </a:r>
            <a:r>
              <a:rPr lang="en-GB" sz="2000" b="1" dirty="0" smtClean="0"/>
              <a:t>training with </a:t>
            </a:r>
            <a:r>
              <a:rPr lang="en-GB" sz="2000" b="1" dirty="0" smtClean="0"/>
              <a:t>31 </a:t>
            </a:r>
            <a:r>
              <a:rPr lang="en-GB" sz="2000" b="1" dirty="0" smtClean="0"/>
              <a:t>participants was held in June 2017 </a:t>
            </a:r>
            <a:r>
              <a:rPr lang="en-GB" sz="2000" dirty="0" smtClean="0"/>
              <a:t>for both citizens and public sector organisations and those involved in the WP continue to prepare materials.  No major issues and the WP remains on track.</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Packages, </a:t>
            </a:r>
            <a:r>
              <a:rPr lang="sr-Latn-RS" sz="2700" dirty="0" smtClean="0">
                <a:solidFill>
                  <a:srgbClr val="419182"/>
                </a:solidFill>
                <a:latin typeface="Book Antiqua" panose="02040602050305030304" pitchFamily="18" charset="0"/>
              </a:rPr>
              <a:t>October</a:t>
            </a:r>
            <a:r>
              <a:rPr lang="en-US" sz="2700" dirty="0" smtClean="0">
                <a:solidFill>
                  <a:srgbClr val="419182"/>
                </a:solidFill>
                <a:latin typeface="Book Antiqua" panose="02040602050305030304" pitchFamily="18" charset="0"/>
              </a:rPr>
              <a:t> </a:t>
            </a:r>
            <a:r>
              <a:rPr lang="en-US" sz="2700" dirty="0" smtClean="0">
                <a:solidFill>
                  <a:srgbClr val="419182"/>
                </a:solidFill>
                <a:latin typeface="Book Antiqua" panose="02040602050305030304" pitchFamily="18" charset="0"/>
              </a:rPr>
              <a:t>2017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r>
              <a:rPr lang="en-GB" sz="2000" dirty="0" smtClean="0"/>
              <a:t>WP4 </a:t>
            </a:r>
            <a:r>
              <a:rPr lang="en-GB" sz="2000" b="1" dirty="0" smtClean="0"/>
              <a:t>activities are not scheduled to start until later in 2018 </a:t>
            </a:r>
            <a:r>
              <a:rPr lang="en-GB" sz="2000" dirty="0" smtClean="0"/>
              <a:t>as the curricula are implemented, apart from participating in workshops and meetings which has taken place satisfactorily</a:t>
            </a:r>
            <a:r>
              <a:rPr lang="en-GB" sz="2000" dirty="0" smtClean="0"/>
              <a:t>.</a:t>
            </a:r>
            <a:endParaRPr lang="sr-Latn-RS" sz="2000" dirty="0" smtClean="0"/>
          </a:p>
          <a:p>
            <a:pPr algn="just"/>
            <a:r>
              <a:rPr lang="en-GB" sz="2000" dirty="0" smtClean="0"/>
              <a:t>WP5: </a:t>
            </a:r>
            <a:r>
              <a:rPr lang="en-GB" sz="2000" b="1" dirty="0" smtClean="0"/>
              <a:t>The Quality Control Plan was revised and reviewed following external evaluation</a:t>
            </a:r>
            <a:r>
              <a:rPr lang="en-GB" sz="2000" dirty="0" smtClean="0"/>
              <a:t>. </a:t>
            </a:r>
            <a:r>
              <a:rPr lang="en-GB" sz="2000" b="1" dirty="0" smtClean="0"/>
              <a:t>The </a:t>
            </a:r>
            <a:r>
              <a:rPr lang="en-GB" sz="2000" b="1" dirty="0" smtClean="0"/>
              <a:t>first QAC report was written </a:t>
            </a:r>
            <a:r>
              <a:rPr lang="en-GB" sz="2000" dirty="0" smtClean="0"/>
              <a:t>following the Vienna meeting.  Quality reporting was undertaken by all partners, both on partner contributions (</a:t>
            </a:r>
            <a:r>
              <a:rPr lang="en-GB" sz="2000" b="1" dirty="0" smtClean="0"/>
              <a:t>Annex R</a:t>
            </a:r>
            <a:r>
              <a:rPr lang="en-GB" sz="2000" dirty="0" smtClean="0"/>
              <a:t>) and by work package (</a:t>
            </a:r>
            <a:r>
              <a:rPr lang="en-GB" sz="2000" b="1" dirty="0" smtClean="0"/>
              <a:t>Annex Q</a:t>
            </a:r>
            <a:r>
              <a:rPr lang="en-GB" sz="2000" dirty="0" smtClean="0"/>
              <a:t>), these </a:t>
            </a:r>
            <a:r>
              <a:rPr lang="en-GB" sz="2000" b="1" dirty="0" smtClean="0"/>
              <a:t>reported no major issues and tasks are mostly on track</a:t>
            </a:r>
            <a:r>
              <a:rPr lang="en-GB" sz="2000" dirty="0" smtClean="0"/>
              <a:t>. </a:t>
            </a:r>
            <a:r>
              <a:rPr lang="en-GB" sz="2000" b="1" dirty="0" smtClean="0"/>
              <a:t>An </a:t>
            </a:r>
            <a:r>
              <a:rPr lang="en-GB" sz="2000" b="1" dirty="0" smtClean="0"/>
              <a:t>Internal Quality Evaluation was also undertaken in Sept 2017 utilising Annex T questionnaires</a:t>
            </a:r>
            <a:r>
              <a:rPr lang="en-GB" sz="2000" dirty="0" smtClean="0"/>
              <a:t> and an Internal Quality Report provided. </a:t>
            </a:r>
            <a:r>
              <a:rPr lang="en-GB" sz="2000" dirty="0" smtClean="0"/>
              <a:t>External </a:t>
            </a:r>
            <a:r>
              <a:rPr lang="en-GB" sz="2000" dirty="0" smtClean="0"/>
              <a:t>evaluation was also realised.</a:t>
            </a:r>
            <a:r>
              <a:rPr lang="en-GB" sz="2000" b="1" dirty="0" smtClean="0"/>
              <a:t> </a:t>
            </a:r>
            <a:r>
              <a:rPr lang="en-GB" sz="2000" b="1" dirty="0" smtClean="0"/>
              <a:t>Plans </a:t>
            </a:r>
            <a:r>
              <a:rPr lang="en-GB" sz="2000" b="1" dirty="0" smtClean="0"/>
              <a:t>for the inter-project coaching and how to attract participants was discussed at the Messina meeting</a:t>
            </a:r>
            <a:r>
              <a:rPr lang="en-GB" sz="2000" dirty="0" smtClean="0"/>
              <a:t>. The external evaluation identified the need to ensure quality of deliverables.  </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1335</TotalTime>
  <Words>1562</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Development of master curricula for natural disasters risk management in Western Balkan countries</vt:lpstr>
      <vt:lpstr>   Monitoring report on self-assessments from Work Packages, April 2017 </vt:lpstr>
      <vt:lpstr>   Monitoring report on self-assessments from Work Packages, April 2017 </vt:lpstr>
      <vt:lpstr>   Monitoring report on self-assessments from Work Packages, April 2017 </vt:lpstr>
      <vt:lpstr>   Monitoring report on self-assessments from Work Packages, April 2017 </vt:lpstr>
      <vt:lpstr>   Monitoring report on partner self-assessment reports (Annex R)</vt:lpstr>
      <vt:lpstr>   Monitoring report on self-assessments from Work Packages, October 2017 </vt:lpstr>
      <vt:lpstr>   Monitoring report on self-assessments from Work Packages, October 2017 </vt:lpstr>
      <vt:lpstr>   Monitoring report on self-assessments from Work Packages, October 2017 </vt:lpstr>
      <vt:lpstr>   Monitoring report on self-assessments from Work Packages, October 2017 </vt:lpstr>
      <vt:lpstr>   Monitoring report on self-assessments from Work Packages, October 2017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131</cp:revision>
  <dcterms:created xsi:type="dcterms:W3CDTF">2006-08-16T00:00:00Z</dcterms:created>
  <dcterms:modified xsi:type="dcterms:W3CDTF">2018-03-02T09:24:43Z</dcterms:modified>
</cp:coreProperties>
</file>